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  <p:sldId id="414" r:id="rId7"/>
    <p:sldId id="41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5" name="组合 44" descr="7b0a202020202274657874626f78223a20227b5c2263617465676f72795f69645c223a31303139382c5c2269645c223a32303334323031327d220a7d0a"/>
          <p:cNvGrpSpPr/>
          <p:nvPr/>
        </p:nvGrpSpPr>
        <p:grpSpPr>
          <a:xfrm>
            <a:off x="3438525" y="2237740"/>
            <a:ext cx="5372100" cy="2364105"/>
            <a:chOff x="5370" y="3510"/>
            <a:chExt cx="8460" cy="3723"/>
          </a:xfrm>
        </p:grpSpPr>
        <p:sp>
          <p:nvSpPr>
            <p:cNvPr id="46" name="矩形 45"/>
            <p:cNvSpPr/>
            <p:nvPr/>
          </p:nvSpPr>
          <p:spPr>
            <a:xfrm>
              <a:off x="5370" y="3718"/>
              <a:ext cx="8220" cy="3515"/>
            </a:xfrm>
            <a:prstGeom prst="rect">
              <a:avLst/>
            </a:prstGeom>
            <a:pattFill prst="ltUpDiag">
              <a:fgClr>
                <a:srgbClr val="2D4F6D"/>
              </a:fgClr>
              <a:bgClr>
                <a:schemeClr val="bg1"/>
              </a:bgClr>
            </a:pattFill>
            <a:ln w="38100">
              <a:solidFill>
                <a:srgbClr val="2D4F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47" name="矩形 46"/>
            <p:cNvSpPr/>
            <p:nvPr/>
          </p:nvSpPr>
          <p:spPr>
            <a:xfrm>
              <a:off x="5610" y="3510"/>
              <a:ext cx="8220" cy="351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2D4F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48" name="矩形 47"/>
            <p:cNvSpPr/>
            <p:nvPr/>
          </p:nvSpPr>
          <p:spPr>
            <a:xfrm>
              <a:off x="5827" y="3690"/>
              <a:ext cx="227" cy="227"/>
            </a:xfrm>
            <a:prstGeom prst="rect">
              <a:avLst/>
            </a:prstGeom>
            <a:solidFill>
              <a:srgbClr val="2D4F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49" name="矩形 48"/>
            <p:cNvSpPr/>
            <p:nvPr/>
          </p:nvSpPr>
          <p:spPr>
            <a:xfrm>
              <a:off x="5827" y="6615"/>
              <a:ext cx="227" cy="227"/>
            </a:xfrm>
            <a:prstGeom prst="rect">
              <a:avLst/>
            </a:prstGeom>
            <a:solidFill>
              <a:srgbClr val="2D4F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50" name="矩形 49"/>
            <p:cNvSpPr/>
            <p:nvPr/>
          </p:nvSpPr>
          <p:spPr>
            <a:xfrm>
              <a:off x="13420" y="3718"/>
              <a:ext cx="227" cy="227"/>
            </a:xfrm>
            <a:prstGeom prst="rect">
              <a:avLst/>
            </a:prstGeom>
            <a:solidFill>
              <a:srgbClr val="2D4F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51" name="矩形 50"/>
            <p:cNvSpPr/>
            <p:nvPr/>
          </p:nvSpPr>
          <p:spPr>
            <a:xfrm>
              <a:off x="13420" y="6615"/>
              <a:ext cx="227" cy="227"/>
            </a:xfrm>
            <a:prstGeom prst="rect">
              <a:avLst/>
            </a:prstGeom>
            <a:solidFill>
              <a:srgbClr val="2D4F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6356" y="4876"/>
              <a:ext cx="6943" cy="78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20000"/>
                </a:lnSpc>
              </a:pPr>
              <a:r>
                <a:rPr lang="en-US" altLang="zh-CN" sz="2200">
                  <a:latin typeface="汉仪晓波折纸体简" panose="00020600040101010101" charset="-122"/>
                  <a:ea typeface="汉仪晓波折纸体简" panose="00020600040101010101" charset="-122"/>
                  <a:cs typeface="汉仪晓波折纸体简" panose="00020600040101010101" charset="-122"/>
                </a:rPr>
                <a:t>        </a:t>
              </a:r>
              <a:r>
                <a:rPr lang="zh-CN" altLang="en-US" sz="2200">
                  <a:latin typeface="汉仪晓波折纸体简" panose="00020600040101010101" charset="-122"/>
                  <a:ea typeface="汉仪晓波折纸体简" panose="00020600040101010101" charset="-122"/>
                  <a:cs typeface="汉仪晓波折纸体简" panose="00020600040101010101" charset="-122"/>
                </a:rPr>
                <a:t>请自行制作封面</a:t>
              </a:r>
              <a:endParaRPr lang="zh-CN" altLang="en-US" sz="2200">
                <a:latin typeface="汉仪晓波折纸体简" panose="00020600040101010101" charset="-122"/>
                <a:ea typeface="汉仪晓波折纸体简" panose="00020600040101010101" charset="-122"/>
                <a:cs typeface="汉仪晓波折纸体简" panose="00020600040101010101" charset="-122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523615" y="1117141"/>
            <a:ext cx="726440" cy="749300"/>
          </a:xfrm>
          <a:prstGeom prst="rect">
            <a:avLst/>
          </a:prstGeom>
          <a:solidFill>
            <a:srgbClr val="00723F"/>
          </a:solidFill>
        </p:spPr>
        <p:txBody>
          <a:bodyPr wrap="none">
            <a:spAutoFit/>
          </a:bodyPr>
          <a:p>
            <a:r>
              <a:rPr lang="zh-CN" sz="213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所属</a:t>
            </a:r>
            <a:endParaRPr lang="zh-CN" sz="2135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sz="213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单位</a:t>
            </a:r>
            <a:endParaRPr lang="zh-CN" sz="213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1153" cy="709507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212" y="166158"/>
            <a:ext cx="6643793" cy="3771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860">
                <a:solidFill>
                  <a:schemeClr val="bg1"/>
                </a:solidFill>
                <a:latin typeface="方正兰亭粗黑_GBK" panose="02000000000000000000" charset="-122"/>
                <a:ea typeface="方正兰亭粗黑_GBK" panose="02000000000000000000" charset="-122"/>
                <a:cs typeface="方正兰亭粗黑_GBK" panose="02000000000000000000" charset="-122"/>
                <a:sym typeface="+mn-ea"/>
              </a:rPr>
              <a:t>2021中冶有色技术平台全国有色金属产业智能制造装备</a:t>
            </a:r>
            <a:endParaRPr lang="zh-CN" altLang="en-US" sz="1860">
              <a:solidFill>
                <a:schemeClr val="bg1"/>
              </a:solidFill>
              <a:latin typeface="方正兰亭粗黑_GBK" panose="02000000000000000000" charset="-122"/>
              <a:ea typeface="方正兰亭粗黑_GBK" panose="02000000000000000000" charset="-122"/>
              <a:cs typeface="方正兰亭粗黑_GBK" panose="02000000000000000000" charset="-122"/>
              <a:sym typeface="+mn-ea"/>
            </a:endParaRPr>
          </a:p>
        </p:txBody>
      </p:sp>
      <p:cxnSp>
        <p:nvCxnSpPr>
          <p:cNvPr id="8" name="直线连接符 7"/>
          <p:cNvCxnSpPr/>
          <p:nvPr/>
        </p:nvCxnSpPr>
        <p:spPr>
          <a:xfrm>
            <a:off x="523615" y="2170236"/>
            <a:ext cx="11115492" cy="0"/>
          </a:xfrm>
          <a:prstGeom prst="line">
            <a:avLst/>
          </a:prstGeom>
          <a:ln w="6350">
            <a:solidFill>
              <a:srgbClr val="0B3E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847" y="6756400"/>
            <a:ext cx="12191153" cy="101600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2" name="文本框 1"/>
          <p:cNvSpPr txBox="1"/>
          <p:nvPr/>
        </p:nvSpPr>
        <p:spPr>
          <a:xfrm>
            <a:off x="9695180" y="1687830"/>
            <a:ext cx="1987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仿宋" panose="02010609060101010101" charset="-122"/>
                <a:ea typeface="仿宋" panose="02010609060101010101" charset="-122"/>
              </a:rPr>
              <a:t>    </a:t>
            </a:r>
            <a:r>
              <a:rPr lang="zh-CN" altLang="en-US">
                <a:latin typeface="仿宋" panose="02010609060101010101" charset="-122"/>
                <a:ea typeface="仿宋" panose="02010609060101010101" charset="-122"/>
              </a:rPr>
              <a:t>（简介）</a:t>
            </a:r>
            <a:endParaRPr lang="zh-CN" altLang="en-US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41350" y="2468245"/>
            <a:ext cx="33858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企业图片位置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464175" y="2468245"/>
            <a:ext cx="55918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文本位置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523615" y="1117141"/>
            <a:ext cx="726440" cy="749300"/>
          </a:xfrm>
          <a:prstGeom prst="rect">
            <a:avLst/>
          </a:prstGeom>
          <a:solidFill>
            <a:srgbClr val="00723F"/>
          </a:solidFill>
        </p:spPr>
        <p:txBody>
          <a:bodyPr wrap="none">
            <a:spAutoFit/>
          </a:bodyPr>
          <a:p>
            <a:r>
              <a:rPr lang="zh-CN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装备</a:t>
            </a:r>
            <a:endParaRPr lang="zh-CN" sz="213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介绍</a:t>
            </a:r>
            <a:endParaRPr lang="zh-CN" sz="213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1153" cy="709507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635" y="165100"/>
            <a:ext cx="6647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  <a:latin typeface="方正兰亭粗黑_GBK" panose="02000000000000000000" charset="-122"/>
                <a:ea typeface="方正兰亭粗黑_GBK" panose="02000000000000000000" charset="-122"/>
                <a:cs typeface="方正兰亭粗黑_GBK" panose="02000000000000000000" charset="-122"/>
              </a:rPr>
              <a:t>2021中冶有色技术平台全国有色金属产业智能制造装备</a:t>
            </a:r>
            <a:endParaRPr lang="zh-CN" altLang="en-US">
              <a:solidFill>
                <a:schemeClr val="bg1"/>
              </a:solidFill>
              <a:latin typeface="方正兰亭粗黑_GBK" panose="02000000000000000000" charset="-122"/>
              <a:ea typeface="方正兰亭粗黑_GBK" panose="02000000000000000000" charset="-122"/>
              <a:cs typeface="方正兰亭粗黑_GBK" panose="02000000000000000000" charset="-122"/>
            </a:endParaRPr>
          </a:p>
        </p:txBody>
      </p:sp>
      <p:cxnSp>
        <p:nvCxnSpPr>
          <p:cNvPr id="8" name="直线连接符 7"/>
          <p:cNvCxnSpPr/>
          <p:nvPr/>
        </p:nvCxnSpPr>
        <p:spPr>
          <a:xfrm>
            <a:off x="523615" y="2170236"/>
            <a:ext cx="11115492" cy="0"/>
          </a:xfrm>
          <a:prstGeom prst="line">
            <a:avLst/>
          </a:prstGeom>
          <a:ln w="6350">
            <a:solidFill>
              <a:srgbClr val="0B3E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847" y="6756400"/>
            <a:ext cx="12191153" cy="101600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2" name="文本框 1"/>
          <p:cNvSpPr txBox="1"/>
          <p:nvPr/>
        </p:nvSpPr>
        <p:spPr>
          <a:xfrm>
            <a:off x="6647815" y="1735455"/>
            <a:ext cx="49923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                      </a:t>
            </a:r>
            <a:r>
              <a:rPr lang="zh-CN" altLang="en-US"/>
              <a:t>（名称输入位置）</a:t>
            </a:r>
            <a:r>
              <a:rPr lang="en-US" altLang="zh-CN"/>
              <a:t>    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50875" y="2505710"/>
            <a:ext cx="17024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照片位置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464175" y="2505710"/>
            <a:ext cx="79984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文本输入位置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523615" y="1117141"/>
            <a:ext cx="726440" cy="749300"/>
          </a:xfrm>
          <a:prstGeom prst="rect">
            <a:avLst/>
          </a:prstGeom>
          <a:solidFill>
            <a:srgbClr val="00723F"/>
          </a:solidFill>
        </p:spPr>
        <p:txBody>
          <a:bodyPr wrap="none">
            <a:spAutoFit/>
          </a:bodyPr>
          <a:p>
            <a:r>
              <a:rPr lang="zh-CN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应用</a:t>
            </a:r>
            <a:endParaRPr lang="zh-CN" sz="213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案例</a:t>
            </a:r>
            <a:endParaRPr lang="zh-CN" sz="213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1153" cy="709507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847" y="164888"/>
            <a:ext cx="6643793" cy="3771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860">
                <a:solidFill>
                  <a:schemeClr val="bg1"/>
                </a:solidFill>
                <a:latin typeface="方正兰亭粗黑_GBK" panose="02000000000000000000" charset="-122"/>
                <a:ea typeface="方正兰亭粗黑_GBK" panose="02000000000000000000" charset="-122"/>
                <a:cs typeface="方正兰亭粗黑_GBK" panose="02000000000000000000" charset="-122"/>
                <a:sym typeface="+mn-ea"/>
              </a:rPr>
              <a:t>2021中冶有色技术平台全国有色金属产业智能制造装备</a:t>
            </a:r>
            <a:endParaRPr lang="zh-CN" altLang="en-US" sz="1860">
              <a:solidFill>
                <a:schemeClr val="bg1"/>
              </a:solidFill>
              <a:latin typeface="方正兰亭粗黑_GBK" panose="02000000000000000000" charset="-122"/>
              <a:ea typeface="方正兰亭粗黑_GBK" panose="02000000000000000000" charset="-122"/>
              <a:cs typeface="方正兰亭粗黑_GBK" panose="02000000000000000000" charset="-122"/>
              <a:sym typeface="+mn-ea"/>
            </a:endParaRPr>
          </a:p>
        </p:txBody>
      </p:sp>
      <p:cxnSp>
        <p:nvCxnSpPr>
          <p:cNvPr id="8" name="直线连接符 7"/>
          <p:cNvCxnSpPr/>
          <p:nvPr/>
        </p:nvCxnSpPr>
        <p:spPr>
          <a:xfrm>
            <a:off x="523615" y="2170236"/>
            <a:ext cx="11115492" cy="0"/>
          </a:xfrm>
          <a:prstGeom prst="line">
            <a:avLst/>
          </a:prstGeom>
          <a:ln w="6350">
            <a:solidFill>
              <a:srgbClr val="0B3E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847" y="6756400"/>
            <a:ext cx="12191153" cy="101600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10" name="文本框 9"/>
          <p:cNvSpPr txBox="1"/>
          <p:nvPr/>
        </p:nvSpPr>
        <p:spPr>
          <a:xfrm>
            <a:off x="1250315" y="2457450"/>
            <a:ext cx="88538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（如有图片请用左边图片、右边文字排版，请列举近五年使用过装备的甲方单位）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523615" y="1117141"/>
            <a:ext cx="2900680" cy="420370"/>
          </a:xfrm>
          <a:prstGeom prst="rect">
            <a:avLst/>
          </a:prstGeom>
          <a:solidFill>
            <a:srgbClr val="00723F"/>
          </a:solidFill>
        </p:spPr>
        <p:txBody>
          <a:bodyPr wrap="none">
            <a:spAutoFit/>
          </a:bodyPr>
          <a:p>
            <a:r>
              <a:rPr lang="zh-CN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对比同行装备主要优势</a:t>
            </a:r>
            <a:endParaRPr lang="zh-CN" sz="213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1153" cy="709507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847" y="164888"/>
            <a:ext cx="6643793" cy="3771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860">
                <a:solidFill>
                  <a:schemeClr val="bg1"/>
                </a:solidFill>
                <a:latin typeface="方正兰亭粗黑_GBK" panose="02000000000000000000" charset="-122"/>
                <a:ea typeface="方正兰亭粗黑_GBK" panose="02000000000000000000" charset="-122"/>
                <a:cs typeface="方正兰亭粗黑_GBK" panose="02000000000000000000" charset="-122"/>
                <a:sym typeface="+mn-ea"/>
              </a:rPr>
              <a:t>2021中冶有色技术平台全国有色金属产业智能制造装备</a:t>
            </a:r>
            <a:endParaRPr lang="zh-CN" altLang="en-US" sz="1860">
              <a:solidFill>
                <a:schemeClr val="bg1"/>
              </a:solidFill>
              <a:latin typeface="方正兰亭粗黑_GBK" panose="02000000000000000000" charset="-122"/>
              <a:ea typeface="方正兰亭粗黑_GBK" panose="02000000000000000000" charset="-122"/>
              <a:cs typeface="方正兰亭粗黑_GBK" panose="02000000000000000000" charset="-122"/>
              <a:sym typeface="+mn-ea"/>
            </a:endParaRPr>
          </a:p>
        </p:txBody>
      </p:sp>
      <p:cxnSp>
        <p:nvCxnSpPr>
          <p:cNvPr id="8" name="直线连接符 7"/>
          <p:cNvCxnSpPr/>
          <p:nvPr/>
        </p:nvCxnSpPr>
        <p:spPr>
          <a:xfrm>
            <a:off x="523615" y="2170236"/>
            <a:ext cx="11115492" cy="0"/>
          </a:xfrm>
          <a:prstGeom prst="line">
            <a:avLst/>
          </a:prstGeom>
          <a:ln w="6350">
            <a:solidFill>
              <a:srgbClr val="0B3E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847" y="6756400"/>
            <a:ext cx="12191153" cy="101600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570865" y="3485515"/>
            <a:ext cx="11021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详细文本无标准排版格式，要求图文并茂、数据真实，请挑选重点描述，突出技术创新、经济效益等优势。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523615" y="1117141"/>
            <a:ext cx="1270000" cy="420370"/>
          </a:xfrm>
          <a:prstGeom prst="rect">
            <a:avLst/>
          </a:prstGeom>
          <a:solidFill>
            <a:srgbClr val="00723F"/>
          </a:solidFill>
        </p:spPr>
        <p:txBody>
          <a:bodyPr wrap="none">
            <a:spAutoFit/>
          </a:bodyPr>
          <a:p>
            <a:r>
              <a:rPr lang="zh-CN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评委评语</a:t>
            </a:r>
            <a:endParaRPr lang="zh-CN" sz="213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1153" cy="709507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847" y="164888"/>
            <a:ext cx="6643793" cy="3771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860">
                <a:solidFill>
                  <a:schemeClr val="bg1"/>
                </a:solidFill>
                <a:latin typeface="方正兰亭粗黑_GBK" panose="02000000000000000000" charset="-122"/>
                <a:ea typeface="方正兰亭粗黑_GBK" panose="02000000000000000000" charset="-122"/>
                <a:cs typeface="方正兰亭粗黑_GBK" panose="02000000000000000000" charset="-122"/>
                <a:sym typeface="+mn-ea"/>
              </a:rPr>
              <a:t>2021中冶有色技术平台全国有色金属产业智能制造装备</a:t>
            </a:r>
            <a:endParaRPr lang="zh-CN" altLang="en-US" sz="1860">
              <a:solidFill>
                <a:schemeClr val="bg1"/>
              </a:solidFill>
              <a:latin typeface="方正兰亭粗黑_GBK" panose="02000000000000000000" charset="-122"/>
              <a:ea typeface="方正兰亭粗黑_GBK" panose="02000000000000000000" charset="-122"/>
              <a:cs typeface="方正兰亭粗黑_GBK" panose="02000000000000000000" charset="-122"/>
              <a:sym typeface="+mn-ea"/>
            </a:endParaRPr>
          </a:p>
        </p:txBody>
      </p:sp>
      <p:cxnSp>
        <p:nvCxnSpPr>
          <p:cNvPr id="8" name="直线连接符 7"/>
          <p:cNvCxnSpPr/>
          <p:nvPr/>
        </p:nvCxnSpPr>
        <p:spPr>
          <a:xfrm>
            <a:off x="523615" y="2170236"/>
            <a:ext cx="11115492" cy="0"/>
          </a:xfrm>
          <a:prstGeom prst="line">
            <a:avLst/>
          </a:prstGeom>
          <a:ln w="6350">
            <a:solidFill>
              <a:srgbClr val="0B3E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847" y="6756400"/>
            <a:ext cx="12191153" cy="101600"/>
          </a:xfrm>
          <a:prstGeom prst="rect">
            <a:avLst/>
          </a:prstGeom>
          <a:solidFill>
            <a:srgbClr val="00723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 sz="2400"/>
          </a:p>
        </p:txBody>
      </p:sp>
      <p:sp>
        <p:nvSpPr>
          <p:cNvPr id="2" name="文本框 1"/>
          <p:cNvSpPr txBox="1"/>
          <p:nvPr/>
        </p:nvSpPr>
        <p:spPr>
          <a:xfrm>
            <a:off x="8405495" y="1740535"/>
            <a:ext cx="3191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（此页面无需参评单位填写）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654415" y="6236335"/>
            <a:ext cx="31343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评委签字：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23875" y="6236335"/>
            <a:ext cx="74193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推荐奖项：</a:t>
            </a:r>
            <a:endParaRPr lang="zh-CN" altLang="en-US">
              <a:sym typeface="Wingdings 2" panose="05020102010507070707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WPS 演示</Application>
  <PresentationFormat>宽屏</PresentationFormat>
  <Paragraphs>47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汉仪晓波折纸体简</vt:lpstr>
      <vt:lpstr>方正兰亭粗黑_GBK</vt:lpstr>
      <vt:lpstr>仿宋</vt:lpstr>
      <vt:lpstr>Wingdings 2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天龙</cp:lastModifiedBy>
  <cp:revision>175</cp:revision>
  <dcterms:created xsi:type="dcterms:W3CDTF">2019-06-19T02:08:00Z</dcterms:created>
  <dcterms:modified xsi:type="dcterms:W3CDTF">2021-08-10T00:48:11Z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